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76" r:id="rId3"/>
    <p:sldId id="27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08" r:id="rId16"/>
    <p:sldId id="320" r:id="rId17"/>
    <p:sldId id="321" r:id="rId18"/>
    <p:sldId id="322" r:id="rId19"/>
    <p:sldId id="323" r:id="rId20"/>
    <p:sldId id="32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진환" initials="김" lastIdx="1" clrIdx="0">
    <p:extLst>
      <p:ext uri="{19B8F6BF-5375-455C-9EA6-DF929625EA0E}">
        <p15:presenceInfo xmlns:p15="http://schemas.microsoft.com/office/powerpoint/2012/main" userId="김진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6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7857" autoAdjust="0"/>
  </p:normalViewPr>
  <p:slideViewPr>
    <p:cSldViewPr snapToGrid="0">
      <p:cViewPr>
        <p:scale>
          <a:sx n="75" d="100"/>
          <a:sy n="75" d="100"/>
        </p:scale>
        <p:origin x="183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5.04188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1-12-27T09:06:04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20055 18186 0,'18'0'141,"0"0"-94,-1 0-32,19 0-15,-19 0 16,1 0 0,0 0-1,-1 0 1,18 0-1,-17 0 1,0 0 0,-1 0-1,1 0-15,0 0 32,-1 0-17,1 0 1,0 0-16,-1 0 15,1 0 1,-1 0-16,1 0 16,0 0-1,-1 0-15,1 0 16,0 0-16,-1 0 31,1 0-31,0 0 16,-1 0 15,1 0-15,17 0-1,-17 0 17,-1 0-17,1 0 1,0 0-1,-1 0-15,1 0 16,0 0 0,17 0-16,-17 0 15,-1 0-15,1 0 16,-1 0 0,1 0-16,17 0 15,-17 0 1,17 0-1,-17 0 17,0 0-17,-1 0 1,1 0 0,-1 0-1,1 0 1,0 0-16,-1 0 15,1 0 1,0 0 0,-1 0-16,1 0 15,0 0 1,-1 0 0,1 0-16,-1 0 15,1 0 1,0 0-16,-1 0 15,1 0 1,0 0 0,-1 0-1,1 0 17,17 0-32,-17 0 15,0 0-15,-1 0 16,18 0-1,-17 0-15,0 0 16,-1 0 0,1 0-1,0 0-15,-1 0 16,1 0 0,17 0 15,-17 0-31,-1 0 15,1 0-15,17 0 32,-17 0-32,0 0 15,-1 17 1,1-17-16,0 0 16,-1 0-1,1 0 1,0 0-1,-1 0-15,1 0 16,-1 0 0,1 0-1,0 0 1,-1 0 0,1 0-16,0 0 15,-1 0-15,1 0 16,0 0-1,-1 0 1,1 0-16,-1 0 16,1 0-1,0 0 1,-1 0 0,1 0-1,0 0 1,-1 0 31,1 0-32,0 0 1,-1 0 0,1 0-1,-1 0 16,1 0-15,0 0 0,-1 0 15,1 0 0,0 0-15,-1 0-1,1 0 1,0 0 0,-1 0-16,1 0 15,-1 0 17,1 0-1,0 0-16,-1 0 1,1 0 0,0 0-1,-1 0-15,1 0 32,0 0-32,-1 0 15,1 0 1,0 0 31,-1-17-32,18 17 1,-17 0 0,0 0 62,-1 0-63,1 0-15,0 0 47,-1-18 0,1 18-47,0 0 16,-1 0 15,1 0 16,-1 0-32,1 0 1,0 0 15,-1 0 1,1 0-17,0 0 32,-18-18-31,17 18-1,1 0 32,0 0-31,-1 0 78,1 0-48,0 0 17,-1 0-47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FFF0-EC6D-4A17-971A-D4DEEB6D5522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3BCAE-2551-45FA-9C99-1D24E1098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3BCAE-2551-45FA-9C99-1D24E10980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F93D-8DA1-4129-92A9-C40218F367C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2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EEF9D-8131-4A00-98AF-A993E4D81D0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26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96B8-0963-4E3A-AED1-CFEFC477EC6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4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101B3-E55A-4340-819C-18B633E2A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fld id="{A304987C-29F7-432B-B883-ED8D01B4779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62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C15E1-ADD1-45DD-B009-883CEE746F1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A009-0CAC-4260-B304-3580B75B0F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6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34458-6587-4F7C-B3D1-4258DE95E6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4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1E1D0-43B5-41A0-9CBD-B7DB6B7D93A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8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2531-DE64-4936-859D-507722CEFF9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5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7E70-A878-4CB6-9993-FBCF4F5228C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2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F575-0259-4649-8D65-39B0E40930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02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4054-ED19-4D84-8084-FFDAF397CC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2021-12-27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0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3392488"/>
            <a:ext cx="12192000" cy="3465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2" y="0"/>
            <a:ext cx="5588523" cy="3392488"/>
            <a:chOff x="-1" y="0"/>
            <a:chExt cx="878682" cy="533400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6CA9FC8F-94CE-40E9-9CF0-EB8C85E1615C}"/>
                </a:ext>
              </a:extLst>
            </p:cNvPr>
            <p:cNvSpPr/>
            <p:nvPr/>
          </p:nvSpPr>
          <p:spPr>
            <a:xfrm>
              <a:off x="-1" y="0"/>
              <a:ext cx="533400" cy="533400"/>
            </a:xfrm>
            <a:prstGeom prst="rtTriangl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444269DF-C2DC-4044-B0FC-CC9F3A2AFF9D}"/>
                </a:ext>
              </a:extLst>
            </p:cNvPr>
            <p:cNvSpPr/>
            <p:nvPr/>
          </p:nvSpPr>
          <p:spPr>
            <a:xfrm rot="10800000" flipV="1">
              <a:off x="87154" y="0"/>
              <a:ext cx="657223" cy="533400"/>
            </a:xfrm>
            <a:prstGeom prst="parallelogram">
              <a:avLst>
                <a:gd name="adj" fmla="val 98661"/>
              </a:avLst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3586FAE-863D-4C94-A015-5A87A5EACD02}"/>
                </a:ext>
              </a:extLst>
            </p:cNvPr>
            <p:cNvSpPr/>
            <p:nvPr/>
          </p:nvSpPr>
          <p:spPr>
            <a:xfrm rot="10800000" flipV="1">
              <a:off x="315754" y="0"/>
              <a:ext cx="562927" cy="533400"/>
            </a:xfrm>
            <a:prstGeom prst="parallelogram">
              <a:avLst>
                <a:gd name="adj" fmla="val 98661"/>
              </a:avLst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-2" y="3392487"/>
            <a:ext cx="12192000" cy="12139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E7379-ECBC-4781-8839-BA13B79D8E4F}"/>
              </a:ext>
            </a:extLst>
          </p:cNvPr>
          <p:cNvSpPr txBox="1"/>
          <p:nvPr/>
        </p:nvSpPr>
        <p:spPr>
          <a:xfrm>
            <a:off x="644240" y="1235534"/>
            <a:ext cx="109035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 err="1">
                <a:solidFill>
                  <a:srgbClr val="44546A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Obeject</a:t>
            </a:r>
            <a:r>
              <a:rPr lang="en-US" altLang="ko-KR" sz="4000" b="1" kern="0" dirty="0">
                <a:solidFill>
                  <a:srgbClr val="44546A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Detection using </a:t>
            </a:r>
            <a:r>
              <a:rPr lang="en-US" altLang="ko-KR" sz="4000" b="1" kern="0" dirty="0" smtClean="0">
                <a:solidFill>
                  <a:srgbClr val="44546A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</a:t>
            </a:r>
          </a:p>
          <a:p>
            <a:pPr marL="571500" indent="-571500" algn="ctr" latinLnBrk="0">
              <a:lnSpc>
                <a:spcPct val="150000"/>
              </a:lnSpc>
              <a:buFontTx/>
              <a:buChar char="-"/>
              <a:defRPr/>
            </a:pPr>
            <a:r>
              <a:rPr lang="en-US" altLang="ko-KR" sz="4000" b="1" kern="0" dirty="0" smtClean="0">
                <a:solidFill>
                  <a:srgbClr val="44546A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Pix2seq, </a:t>
            </a:r>
            <a:r>
              <a:rPr lang="en-US" altLang="ko-KR" sz="4000" b="1" kern="0" dirty="0" err="1" smtClean="0">
                <a:solidFill>
                  <a:srgbClr val="44546A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Swin</a:t>
            </a:r>
            <a:r>
              <a:rPr lang="en-US" altLang="ko-KR" sz="4000" b="1" kern="0" dirty="0" smtClean="0">
                <a:solidFill>
                  <a:srgbClr val="44546A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Transformer</a:t>
            </a:r>
          </a:p>
          <a:p>
            <a:pPr marL="571500" indent="-571500" algn="ctr" latinLnBrk="0">
              <a:lnSpc>
                <a:spcPct val="150000"/>
              </a:lnSpc>
              <a:buFontTx/>
              <a:buChar char="-"/>
              <a:defRPr/>
            </a:pPr>
            <a:endParaRPr lang="en-US" altLang="ko-KR" sz="4000" b="1" kern="0" dirty="0" smtClean="0">
              <a:solidFill>
                <a:srgbClr val="44546A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9648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smtClean="0"/>
              <a:t>2021.12.28</a:t>
            </a:r>
            <a:endParaRPr lang="ko-KR" alt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2" y="505639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/>
              <a:t>김진환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044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650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 </a:t>
            </a:r>
            <a:r>
              <a:rPr lang="en-US" altLang="ko-KR" sz="2200" b="1" dirty="0" smtClean="0"/>
              <a:t>– Object Detection</a:t>
            </a:r>
            <a:r>
              <a:rPr lang="ko-KR" altLang="en-US" sz="2200" b="1" dirty="0" smtClean="0"/>
              <a:t>에 특화되게 설계한 모델이 아니지만 우수한 성능을 보임</a:t>
            </a:r>
            <a:r>
              <a:rPr lang="en-US" altLang="ko-KR" sz="2200" b="1" dirty="0" smtClean="0"/>
              <a:t> </a:t>
            </a:r>
            <a:endParaRPr lang="ko-KR" altLang="en-US" sz="2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41" y="1697277"/>
            <a:ext cx="8183316" cy="47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650" y="1143650"/>
            <a:ext cx="118233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</a:t>
            </a:r>
            <a:endParaRPr lang="en-US" altLang="ko-KR" sz="2200" b="1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/>
              <a:t>이미지를 더 적게 세분화 한다고 성능이 계속 올라가는 것은 아님</a:t>
            </a:r>
            <a:endParaRPr lang="en-US" altLang="ko-KR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b="1" dirty="0" smtClean="0"/>
              <a:t>Sequence</a:t>
            </a:r>
            <a:r>
              <a:rPr lang="ko-KR" altLang="en-US" sz="2000" b="1" dirty="0" smtClean="0"/>
              <a:t>의 객체 구성은 </a:t>
            </a:r>
            <a:r>
              <a:rPr lang="en-US" altLang="ko-KR" sz="2000" b="1" dirty="0" smtClean="0"/>
              <a:t>random</a:t>
            </a:r>
            <a:r>
              <a:rPr lang="ko-KR" altLang="en-US" sz="2000" b="1" dirty="0" smtClean="0"/>
              <a:t>으로 하는 것이 가장 성능이 높음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67" y="2422912"/>
            <a:ext cx="9092067" cy="36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650" y="1143650"/>
            <a:ext cx="118233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</a:t>
            </a:r>
            <a:endParaRPr lang="en-US" altLang="ko-KR" sz="22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b="1" dirty="0" smtClean="0"/>
              <a:t>Color distortion</a:t>
            </a:r>
            <a:r>
              <a:rPr lang="ko-KR" altLang="en-US" sz="2000" b="1" dirty="0" smtClean="0"/>
              <a:t>을 통해 데이터 증강을 한 것이 성능 개선에 도움이 됨</a:t>
            </a:r>
            <a:endParaRPr lang="en-US" altLang="ko-KR" sz="20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b="1" dirty="0" err="1" smtClean="0"/>
              <a:t>SeqAug</a:t>
            </a:r>
            <a:r>
              <a:rPr lang="ko-KR" altLang="en-US" sz="2000" b="1" dirty="0" smtClean="0"/>
              <a:t>의 유무가 성능에 큰 영향을 받음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359421"/>
            <a:ext cx="8305798" cy="41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650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 </a:t>
            </a:r>
            <a:r>
              <a:rPr lang="en-US" altLang="ko-KR" sz="2200" b="1" dirty="0" smtClean="0"/>
              <a:t>- </a:t>
            </a:r>
            <a:r>
              <a:rPr lang="en-US" altLang="ko-KR" sz="2000" b="1" dirty="0" smtClean="0"/>
              <a:t>Class token</a:t>
            </a:r>
            <a:r>
              <a:rPr lang="ko-KR" altLang="en-US" sz="2000" b="1" dirty="0" smtClean="0"/>
              <a:t>을 예측할 때가 다른 </a:t>
            </a:r>
            <a:r>
              <a:rPr lang="en-US" altLang="ko-KR" sz="2000" b="1" dirty="0" smtClean="0"/>
              <a:t>token</a:t>
            </a:r>
            <a:r>
              <a:rPr lang="ko-KR" altLang="en-US" sz="2000" b="1" dirty="0" smtClean="0"/>
              <a:t>보다 </a:t>
            </a:r>
            <a:r>
              <a:rPr lang="en-US" altLang="ko-KR" sz="2000" b="1" dirty="0" smtClean="0"/>
              <a:t>Target</a:t>
            </a:r>
            <a:r>
              <a:rPr lang="ko-KR" altLang="en-US" sz="2000" b="1" dirty="0" smtClean="0"/>
              <a:t>에 더 집중되는 것을 볼 수 있음 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77" y="2514600"/>
            <a:ext cx="8508844" cy="365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650" y="1400825"/>
            <a:ext cx="11823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/>
              <a:t>특정 </a:t>
            </a:r>
            <a:r>
              <a:rPr lang="en-US" altLang="ko-KR" sz="2000" b="1" dirty="0" smtClean="0"/>
              <a:t>task</a:t>
            </a:r>
            <a:r>
              <a:rPr lang="ko-KR" altLang="en-US" sz="2000" b="1" dirty="0" smtClean="0"/>
              <a:t>에 특화된 모델 설계는 아니지만 기존 모델 대비 괜찮은 성능을 보임</a:t>
            </a:r>
            <a:endParaRPr lang="en-US" altLang="ko-KR" sz="2000" b="1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smtClean="0"/>
              <a:t>언어 모델처럼 다양한 </a:t>
            </a:r>
            <a:r>
              <a:rPr lang="en-US" altLang="ko-KR" sz="2000" b="1" dirty="0" smtClean="0"/>
              <a:t>task</a:t>
            </a:r>
            <a:r>
              <a:rPr lang="ko-KR" altLang="en-US" sz="2000" b="1" dirty="0" smtClean="0"/>
              <a:t>에 적용 가능한 </a:t>
            </a:r>
            <a:r>
              <a:rPr lang="en-US" altLang="ko-KR" sz="2000" b="1" dirty="0" smtClean="0"/>
              <a:t>CV </a:t>
            </a:r>
            <a:r>
              <a:rPr lang="ko-KR" altLang="en-US" sz="2000" b="1" dirty="0" smtClean="0"/>
              <a:t>모델을 목적으로 설계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     (</a:t>
            </a:r>
            <a:r>
              <a:rPr lang="ko-KR" altLang="en-US" sz="2000" b="1" dirty="0" smtClean="0"/>
              <a:t>다른 </a:t>
            </a:r>
            <a:r>
              <a:rPr lang="en-US" altLang="ko-KR" sz="2000" b="1" dirty="0" smtClean="0"/>
              <a:t>task </a:t>
            </a:r>
            <a:r>
              <a:rPr lang="ko-KR" altLang="en-US" sz="2000" b="1" dirty="0" smtClean="0"/>
              <a:t>결과가 없어서 아쉽지만 추후 논문에 나올 거 같음</a:t>
            </a:r>
            <a:r>
              <a:rPr lang="en-US" altLang="ko-KR" sz="2000" b="1" dirty="0" smtClean="0"/>
              <a:t>)</a:t>
            </a:r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000" b="1" dirty="0" smtClean="0"/>
              <a:t>Sequence Augmentation</a:t>
            </a:r>
            <a:r>
              <a:rPr lang="ko-KR" altLang="en-US" sz="2000" b="1" dirty="0" smtClean="0"/>
              <a:t>은 </a:t>
            </a:r>
            <a:r>
              <a:rPr lang="en-US" altLang="ko-KR" sz="2000" b="1" dirty="0" smtClean="0"/>
              <a:t>Object Detection</a:t>
            </a:r>
            <a:r>
              <a:rPr lang="ko-KR" altLang="en-US" sz="2000" b="1" dirty="0" smtClean="0"/>
              <a:t>에 특화된 방법이라고 생각함</a:t>
            </a:r>
            <a:endParaRPr lang="en-US" altLang="ko-KR" sz="2000" b="1" dirty="0" smtClean="0"/>
          </a:p>
          <a:p>
            <a:pPr marL="457200" indent="-457200">
              <a:buFont typeface="+mj-lt"/>
              <a:buAutoNum type="arabicPeriod" startAt="3"/>
            </a:pPr>
            <a:endParaRPr lang="en-US" altLang="ko-KR" sz="2000" b="1" dirty="0"/>
          </a:p>
          <a:p>
            <a:pPr marL="457200" indent="-457200">
              <a:buFont typeface="+mj-lt"/>
              <a:buAutoNum type="arabicPeriod" startAt="3"/>
            </a:pPr>
            <a:endParaRPr lang="en-US" altLang="ko-KR" sz="2000" b="1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000" b="1" dirty="0" smtClean="0"/>
              <a:t>CV </a:t>
            </a:r>
            <a:r>
              <a:rPr lang="ko-KR" altLang="en-US" sz="2000" b="1" dirty="0" smtClean="0"/>
              <a:t>분야에서도 </a:t>
            </a:r>
            <a:r>
              <a:rPr lang="en-US" altLang="ko-KR" sz="2000" b="1" dirty="0" smtClean="0"/>
              <a:t>NLP</a:t>
            </a:r>
            <a:r>
              <a:rPr lang="ko-KR" altLang="en-US" sz="2000" b="1" dirty="0" smtClean="0"/>
              <a:t>처럼 </a:t>
            </a:r>
            <a:r>
              <a:rPr lang="en-US" altLang="ko-KR" sz="2000" b="1" dirty="0" smtClean="0"/>
              <a:t>Transformer </a:t>
            </a:r>
            <a:r>
              <a:rPr lang="ko-KR" altLang="en-US" sz="2000" b="1" dirty="0" smtClean="0"/>
              <a:t>기반으로 다양한 </a:t>
            </a:r>
            <a:r>
              <a:rPr lang="en-US" altLang="ko-KR" sz="2000" b="1" dirty="0" smtClean="0"/>
              <a:t>task</a:t>
            </a:r>
            <a:r>
              <a:rPr lang="ko-KR" altLang="en-US" sz="2000" b="1" dirty="0" smtClean="0"/>
              <a:t>에 적용 가능한 모델이 계속 연구될 것으로 판단됨 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8472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1110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Swin</a:t>
            </a:r>
            <a:r>
              <a:rPr lang="en-US" altLang="ko-KR" sz="2400" b="1" dirty="0"/>
              <a:t> Transformer: Hierarchical Vision Transformer using Shifted </a:t>
            </a:r>
            <a:r>
              <a:rPr lang="en-US" altLang="ko-KR" sz="2400" b="1" dirty="0" smtClean="0"/>
              <a:t>Windows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1292234"/>
            <a:ext cx="4777868" cy="5333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05" y="1292234"/>
            <a:ext cx="5402105" cy="527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1110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Swin</a:t>
            </a:r>
            <a:r>
              <a:rPr lang="en-US" altLang="ko-KR" sz="2400" b="1" dirty="0"/>
              <a:t> Transformer: Hierarchical Vision Transformer using Shifted </a:t>
            </a:r>
            <a:r>
              <a:rPr lang="en-US" altLang="ko-KR" sz="2400" b="1" dirty="0" smtClean="0"/>
              <a:t>Windows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제안된 이유 </a:t>
            </a:r>
            <a:r>
              <a:rPr lang="en-US" altLang="ko-KR" sz="2200" b="1" dirty="0" smtClean="0"/>
              <a:t>– VIT</a:t>
            </a:r>
            <a:r>
              <a:rPr lang="ko-KR" altLang="en-US" sz="2200" b="1" dirty="0" smtClean="0"/>
              <a:t>처럼 </a:t>
            </a:r>
            <a:r>
              <a:rPr lang="en-US" altLang="ko-KR" sz="2200" b="1" dirty="0" smtClean="0"/>
              <a:t>Transformer</a:t>
            </a:r>
            <a:r>
              <a:rPr lang="ko-KR" altLang="en-US" sz="2200" b="1" dirty="0" smtClean="0"/>
              <a:t>을 사용하면 </a:t>
            </a:r>
            <a:r>
              <a:rPr lang="en-US" altLang="ko-KR" sz="2200" b="1" dirty="0" smtClean="0"/>
              <a:t>high resolution</a:t>
            </a:r>
            <a:r>
              <a:rPr lang="ko-KR" altLang="en-US" sz="2200" b="1" dirty="0" smtClean="0"/>
              <a:t>의 이미지에서 계산이 복잡 </a:t>
            </a:r>
            <a:endParaRPr lang="ko-KR" altLang="en-US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2299087"/>
            <a:ext cx="5824538" cy="337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1110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Swin</a:t>
            </a:r>
            <a:r>
              <a:rPr lang="en-US" altLang="ko-KR" sz="2400" b="1" dirty="0"/>
              <a:t> Transformer: Hierarchical Vision Transformer using Shifted </a:t>
            </a:r>
            <a:r>
              <a:rPr lang="en-US" altLang="ko-KR" sz="2400" b="1" dirty="0" smtClean="0"/>
              <a:t>Windows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 방법 </a:t>
            </a:r>
            <a:r>
              <a:rPr lang="en-US" altLang="ko-KR" sz="2200" b="1" dirty="0" smtClean="0"/>
              <a:t>– Multi-head Attention</a:t>
            </a:r>
            <a:r>
              <a:rPr lang="ko-KR" altLang="en-US" sz="2200" b="1" dirty="0" smtClean="0"/>
              <a:t>을 전체 이미지가 아닌 구간을 나눠서 각자 진행</a:t>
            </a:r>
            <a:endParaRPr lang="ko-KR" altLang="en-US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8" y="1574537"/>
            <a:ext cx="10769602" cy="39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1110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Swin</a:t>
            </a:r>
            <a:r>
              <a:rPr lang="en-US" altLang="ko-KR" sz="2400" b="1" dirty="0"/>
              <a:t> Transformer: Hierarchical Vision Transformer using Shifted </a:t>
            </a:r>
            <a:r>
              <a:rPr lang="en-US" altLang="ko-KR" sz="2400" b="1" dirty="0" smtClean="0"/>
              <a:t>Windows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 </a:t>
            </a:r>
            <a:r>
              <a:rPr lang="en-US" altLang="ko-KR" sz="2200" b="1" dirty="0" smtClean="0"/>
              <a:t>– Image Classification on ImageNet-1K</a:t>
            </a:r>
            <a:endParaRPr lang="ko-KR" altLang="en-US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63" y="1473200"/>
            <a:ext cx="3810567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4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1110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Swin</a:t>
            </a:r>
            <a:r>
              <a:rPr lang="en-US" altLang="ko-KR" sz="2400" b="1" dirty="0"/>
              <a:t> Transformer: Hierarchical Vision Transformer using Shifted </a:t>
            </a:r>
            <a:r>
              <a:rPr lang="en-US" altLang="ko-KR" sz="2400" b="1" dirty="0" smtClean="0"/>
              <a:t>Windows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 </a:t>
            </a:r>
            <a:r>
              <a:rPr lang="en-US" altLang="ko-KR" sz="2200" b="1" dirty="0" smtClean="0"/>
              <a:t>– Object Detection on COCO</a:t>
            </a:r>
            <a:endParaRPr lang="ko-KR" altLang="en-US" sz="2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" y="2098652"/>
            <a:ext cx="4465074" cy="38937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37" y="2141719"/>
            <a:ext cx="4411663" cy="38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016" y="1429555"/>
            <a:ext cx="11724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 Chen, S.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saxena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L. Li, D. J. Fleet and G.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Hinton, “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PIX2SEQ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Language Modeling Framework for Object Detection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,” 2021. 09. 22, Google Research,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citation 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2021.12.27)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Z. Liu, Y. Lin, Y. Cao, H. Hu, Y. Wei, Z. Zhang, S. Lin and B.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altLang="ko-K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Transformer: Hierarchical Vision Transformer using Shifted Windows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,” 2021. 08. 17, Microsoft Research Asia, citation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473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2021.12.27)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11106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/>
              <a:t>Swin</a:t>
            </a:r>
            <a:r>
              <a:rPr lang="en-US" altLang="ko-KR" sz="2400" b="1" dirty="0"/>
              <a:t> Transformer: Hierarchical Vision Transformer using Shifted </a:t>
            </a:r>
            <a:r>
              <a:rPr lang="en-US" altLang="ko-KR" sz="2400" b="1" dirty="0" smtClean="0"/>
              <a:t>Windows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결과 </a:t>
            </a:r>
            <a:r>
              <a:rPr lang="en-US" altLang="ko-KR" sz="2200" b="1" dirty="0" smtClean="0"/>
              <a:t>– Semantic Segmentation on ADE20K</a:t>
            </a:r>
            <a:endParaRPr lang="ko-KR" altLang="en-US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36" y="1617662"/>
            <a:ext cx="5412529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" y="1487343"/>
            <a:ext cx="6072188" cy="51880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29" y="2428500"/>
            <a:ext cx="6672467" cy="33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9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제안된 이유 </a:t>
            </a:r>
            <a:r>
              <a:rPr lang="en-US" altLang="ko-KR" sz="2200" b="1" dirty="0" smtClean="0"/>
              <a:t>– </a:t>
            </a:r>
            <a:r>
              <a:rPr lang="ko-KR" altLang="en-US" sz="2200" b="1" dirty="0" smtClean="0"/>
              <a:t>기존 모델은 </a:t>
            </a:r>
            <a:r>
              <a:rPr lang="en-US" altLang="ko-KR" sz="2200" b="1" dirty="0" smtClean="0">
                <a:solidFill>
                  <a:srgbClr val="FF0000"/>
                </a:solidFill>
              </a:rPr>
              <a:t>Object Detection</a:t>
            </a:r>
            <a:r>
              <a:rPr lang="ko-KR" altLang="en-US" sz="2200" b="1" dirty="0">
                <a:solidFill>
                  <a:srgbClr val="FF0000"/>
                </a:solidFill>
              </a:rPr>
              <a:t> </a:t>
            </a:r>
            <a:r>
              <a:rPr lang="ko-KR" altLang="en-US" sz="2200" b="1" dirty="0" smtClean="0">
                <a:solidFill>
                  <a:srgbClr val="FF0000"/>
                </a:solidFill>
              </a:rPr>
              <a:t>특화된 모델 구조 및 훈련 방식</a:t>
            </a:r>
            <a:r>
              <a:rPr lang="ko-KR" altLang="en-US" sz="2200" b="1" dirty="0" smtClean="0"/>
              <a:t>을 사용  </a:t>
            </a:r>
            <a:endParaRPr lang="ko-KR" altLang="en-US" sz="22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253" y="2036202"/>
            <a:ext cx="3914836" cy="43610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b="39300"/>
          <a:stretch/>
        </p:blipFill>
        <p:spPr>
          <a:xfrm>
            <a:off x="415765" y="3132988"/>
            <a:ext cx="5582868" cy="2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 방법 </a:t>
            </a:r>
            <a:r>
              <a:rPr lang="en-US" altLang="ko-KR" sz="2200" b="1" dirty="0" smtClean="0"/>
              <a:t>– Transformer </a:t>
            </a:r>
            <a:r>
              <a:rPr lang="ko-KR" altLang="en-US" sz="2200" b="1" dirty="0" smtClean="0"/>
              <a:t>기반으로 언어 모델처럼 여러 </a:t>
            </a:r>
            <a:r>
              <a:rPr lang="en-US" altLang="ko-KR" sz="2200" b="1" dirty="0" smtClean="0"/>
              <a:t>Task</a:t>
            </a:r>
            <a:r>
              <a:rPr lang="ko-KR" altLang="en-US" sz="2200" b="1" dirty="0" smtClean="0"/>
              <a:t>에 사용 가능하도록 하자  </a:t>
            </a:r>
            <a:endParaRPr lang="ko-KR" altLang="en-US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289526"/>
            <a:ext cx="9143998" cy="3488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1452" y="2721535"/>
            <a:ext cx="546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</a:rPr>
              <a:t>①</a:t>
            </a:r>
            <a:endParaRPr lang="ko-KR" altLang="en-US" sz="220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33904" y="3931093"/>
            <a:ext cx="46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0452" y="2231938"/>
            <a:ext cx="546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</a:rPr>
              <a:t>③</a:t>
            </a:r>
            <a:endParaRPr lang="ko-KR" altLang="en-US" sz="22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47552" y="4361980"/>
            <a:ext cx="546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FF0000"/>
                </a:solidFill>
              </a:rPr>
              <a:t>④</a:t>
            </a:r>
            <a:endParaRPr lang="ko-KR" alt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4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 방법 </a:t>
            </a:r>
            <a:r>
              <a:rPr lang="en-US" altLang="ko-KR" sz="2200" b="1" dirty="0" smtClean="0"/>
              <a:t>– Sequence Construction</a:t>
            </a:r>
            <a:endParaRPr lang="ko-KR" altLang="en-US" sz="22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4150908"/>
            <a:ext cx="7138988" cy="25612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2" y="1683383"/>
            <a:ext cx="6262688" cy="24373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20704" y="2317281"/>
            <a:ext cx="3358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이미지를 </a:t>
            </a:r>
            <a:r>
              <a:rPr lang="en-US" altLang="ko-KR" sz="1600" b="1" dirty="0" smtClean="0"/>
              <a:t>10, 50 … 500, Original(2,000)</a:t>
            </a:r>
            <a:r>
              <a:rPr lang="ko-KR" altLang="en-US" sz="1600" b="1" dirty="0" smtClean="0"/>
              <a:t>로 구분</a:t>
            </a:r>
            <a:endParaRPr lang="ko-KR" altLang="en-US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966944" y="4978212"/>
                <a:ext cx="33584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1</a:t>
                </a:r>
                <a:r>
                  <a:rPr lang="ko-KR" altLang="en-US" sz="1600" b="1" dirty="0" smtClean="0"/>
                  <a:t>개의 이미지에서의 여러 객체에 대한 데이터 구성 예시</a:t>
                </a:r>
                <a:endParaRPr lang="en-US" altLang="ko-KR" sz="1600" b="1" dirty="0" smtClean="0"/>
              </a:p>
              <a:p>
                <a:r>
                  <a:rPr lang="en-US" altLang="ko-KR" sz="1600" b="1" dirty="0" smtClean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en-US" altLang="ko-KR" sz="1600" b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𝒂𝒙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600" b="1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944" y="4978212"/>
                <a:ext cx="3358406" cy="830997"/>
              </a:xfrm>
              <a:prstGeom prst="rect">
                <a:avLst/>
              </a:prstGeom>
              <a:blipFill>
                <a:blip r:embed="rId4"/>
                <a:stretch>
                  <a:fillRect l="-1089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잉크 18"/>
              <p14:cNvContentPartPr/>
              <p14:nvPr/>
            </p14:nvContentPartPr>
            <p14:xfrm>
              <a:off x="7219800" y="6534000"/>
              <a:ext cx="1130760" cy="19440"/>
            </p14:xfrm>
          </p:contentPart>
        </mc:Choice>
        <mc:Fallback>
          <p:pic>
            <p:nvPicPr>
              <p:cNvPr id="19" name="잉크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60" y="6470640"/>
                <a:ext cx="1162440" cy="1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8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 방법 </a:t>
            </a:r>
            <a:r>
              <a:rPr lang="en-US" altLang="ko-KR" sz="2200" b="1" dirty="0" smtClean="0"/>
              <a:t>– Sequence Augmentation</a:t>
            </a:r>
            <a:endParaRPr lang="ko-KR" altLang="en-US" sz="2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" y="2184787"/>
            <a:ext cx="6187784" cy="3431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74937" y="2623140"/>
            <a:ext cx="58810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/>
                </a:solidFill>
              </a:rPr>
              <a:t>문제</a:t>
            </a:r>
            <a:endParaRPr lang="en-US" altLang="ko-KR" sz="1600" b="1" dirty="0" smtClean="0">
              <a:solidFill>
                <a:schemeClr val="accent1"/>
              </a:solidFill>
            </a:endParaRPr>
          </a:p>
          <a:p>
            <a:r>
              <a:rPr lang="en-US" altLang="ko-KR" sz="1600" b="1" dirty="0" smtClean="0"/>
              <a:t>Target sequence</a:t>
            </a:r>
            <a:r>
              <a:rPr lang="ko-KR" altLang="en-US" sz="1600" b="1" dirty="0" smtClean="0"/>
              <a:t>를 모두 예측하기 전에 </a:t>
            </a:r>
            <a:r>
              <a:rPr lang="en-US" altLang="ko-KR" sz="1600" b="1" dirty="0" smtClean="0"/>
              <a:t>EOS token</a:t>
            </a:r>
            <a:r>
              <a:rPr lang="ko-KR" altLang="en-US" sz="1600" b="1" dirty="0" smtClean="0"/>
              <a:t>을 예측함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endParaRPr lang="en-US" altLang="ko-KR" sz="1600" b="1" dirty="0" smtClean="0"/>
          </a:p>
          <a:p>
            <a:r>
              <a:rPr lang="ko-KR" altLang="en-US" sz="1600" b="1" dirty="0" smtClean="0">
                <a:solidFill>
                  <a:schemeClr val="accent1"/>
                </a:solidFill>
              </a:rPr>
              <a:t>이유</a:t>
            </a:r>
            <a:endParaRPr lang="en-US" altLang="ko-KR" sz="1600" b="1" dirty="0" smtClean="0">
              <a:solidFill>
                <a:schemeClr val="accent1"/>
              </a:solidFill>
            </a:endParaRPr>
          </a:p>
          <a:p>
            <a:r>
              <a:rPr lang="en-US" altLang="ko-KR" sz="1600" b="1" dirty="0" smtClean="0"/>
              <a:t>Annotation </a:t>
            </a:r>
            <a:r>
              <a:rPr lang="en-US" altLang="ko-KR" sz="1600" b="1" dirty="0"/>
              <a:t>noise (where annotators did not identify all the </a:t>
            </a:r>
            <a:r>
              <a:rPr lang="en-US" altLang="ko-KR" sz="1600" b="1" dirty="0" smtClean="0"/>
              <a:t>objects), </a:t>
            </a:r>
            <a:r>
              <a:rPr lang="en-US" altLang="ko-KR" sz="1600" b="1" dirty="0"/>
              <a:t>U</a:t>
            </a:r>
            <a:r>
              <a:rPr lang="en-US" altLang="ko-KR" sz="1600" b="1" dirty="0" smtClean="0"/>
              <a:t>ncertainty </a:t>
            </a:r>
            <a:r>
              <a:rPr lang="en-US" altLang="ko-KR" sz="1600" b="1" dirty="0"/>
              <a:t>in recognizing or localizing </a:t>
            </a:r>
            <a:r>
              <a:rPr lang="en-US" altLang="ko-KR" sz="1600" b="1" dirty="0" smtClean="0"/>
              <a:t>some objects</a:t>
            </a:r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ko-KR" altLang="en-US" sz="1600" b="1" dirty="0" smtClean="0">
                <a:solidFill>
                  <a:schemeClr val="accent1"/>
                </a:solidFill>
              </a:rPr>
              <a:t>해결 방법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ko-KR" altLang="en-US" sz="1600" b="1" dirty="0" smtClean="0"/>
              <a:t>입력 </a:t>
            </a:r>
            <a:r>
              <a:rPr lang="en-US" altLang="ko-KR" sz="1600" b="1" dirty="0" smtClean="0"/>
              <a:t>Sequence</a:t>
            </a:r>
            <a:r>
              <a:rPr lang="ko-KR" altLang="en-US" sz="1600" b="1" dirty="0" smtClean="0"/>
              <a:t>에 </a:t>
            </a:r>
            <a:r>
              <a:rPr lang="en-US" altLang="ko-KR" sz="1600" b="1" dirty="0" smtClean="0"/>
              <a:t>noise </a:t>
            </a:r>
            <a:r>
              <a:rPr lang="ko-KR" altLang="en-US" sz="1600" b="1" dirty="0" smtClean="0"/>
              <a:t>데이터를 추가하여 </a:t>
            </a:r>
            <a:r>
              <a:rPr lang="en-US" altLang="ko-KR" sz="1600" b="1" dirty="0" smtClean="0"/>
              <a:t>EOS token </a:t>
            </a:r>
            <a:r>
              <a:rPr lang="ko-KR" altLang="en-US" sz="1600" b="1" dirty="0" smtClean="0"/>
              <a:t>예측을 늦춤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1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 방법 </a:t>
            </a:r>
            <a:r>
              <a:rPr lang="en-US" altLang="ko-KR" sz="2200" b="1" dirty="0" smtClean="0"/>
              <a:t>– Sequence Augmentation</a:t>
            </a:r>
            <a:endParaRPr lang="ko-KR" altLang="en-US" sz="2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49" y="2518038"/>
            <a:ext cx="9105900" cy="29337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4867275" y="1914525"/>
            <a:ext cx="1228724" cy="78105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095999" y="1515125"/>
            <a:ext cx="5299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Adding </a:t>
            </a:r>
            <a:r>
              <a:rPr lang="en-US" altLang="ko-KR" b="1" dirty="0"/>
              <a:t>noise to existing ground-truth </a:t>
            </a:r>
            <a:r>
              <a:rPr lang="en-US" altLang="ko-KR" b="1" dirty="0" smtClean="0"/>
              <a:t>objects</a:t>
            </a:r>
          </a:p>
          <a:p>
            <a:pPr algn="ctr"/>
            <a:r>
              <a:rPr lang="en-US" altLang="ko-KR" b="1" dirty="0" smtClean="0"/>
              <a:t>(random scaling or shifting bounding boxes</a:t>
            </a:r>
            <a:endParaRPr lang="ko-KR" altLang="en-US" b="1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9153525" y="2111700"/>
            <a:ext cx="104774" cy="58387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838450" y="4514850"/>
            <a:ext cx="2914650" cy="142875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048501" y="4514850"/>
            <a:ext cx="781049" cy="142875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753100" y="5925006"/>
            <a:ext cx="432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G</a:t>
            </a:r>
            <a:r>
              <a:rPr lang="en-US" altLang="ko-KR" b="1" dirty="0" smtClean="0"/>
              <a:t>enerating </a:t>
            </a:r>
            <a:r>
              <a:rPr lang="en-US" altLang="ko-KR" b="1" dirty="0"/>
              <a:t>completely random boxes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796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E1D564-D2EE-49D4-AF4D-8E4E1842A7DC}"/>
              </a:ext>
            </a:extLst>
          </p:cNvPr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solidFill>
              <a:srgbClr val="FF68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A9109-B962-4872-92E4-F512F5D992C5}"/>
              </a:ext>
            </a:extLst>
          </p:cNvPr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i="1" dirty="0">
              <a:solidFill>
                <a:schemeClr val="bg1"/>
              </a:solidFill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CA9FC8F-94CE-40E9-9CF0-EB8C85E1615C}"/>
              </a:ext>
            </a:extLst>
          </p:cNvPr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44269DF-C2DC-4044-B0FC-CC9F3A2AFF9D}"/>
              </a:ext>
            </a:extLst>
          </p:cNvPr>
          <p:cNvSpPr/>
          <p:nvPr/>
        </p:nvSpPr>
        <p:spPr>
          <a:xfrm rot="10800000" flipV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586FAE-863D-4C94-A015-5A87A5EACD02}"/>
              </a:ext>
            </a:extLst>
          </p:cNvPr>
          <p:cNvSpPr/>
          <p:nvPr/>
        </p:nvSpPr>
        <p:spPr>
          <a:xfrm rot="10800000" flipV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087" y="681985"/>
            <a:ext cx="9742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/>
              <a:t>PIX2SEQ</a:t>
            </a:r>
            <a:r>
              <a:rPr lang="en-US" altLang="ko-KR" sz="2400" b="1" dirty="0"/>
              <a:t>: A Language Modeling Framework for Object Detection</a:t>
            </a:r>
            <a:endParaRPr lang="ko-KR" alt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1967" y="1143650"/>
            <a:ext cx="11823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/>
              <a:t>제안 방법 </a:t>
            </a:r>
            <a:r>
              <a:rPr lang="en-US" altLang="ko-KR" sz="2200" b="1" dirty="0" smtClean="0"/>
              <a:t>– Architecture, Objective</a:t>
            </a:r>
            <a:endParaRPr lang="ko-KR" altLang="en-US" sz="2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01650" y="1757462"/>
            <a:ext cx="108856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Architecture</a:t>
            </a:r>
            <a:endParaRPr lang="en-US" altLang="ko-KR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Encoder : </a:t>
            </a:r>
            <a:r>
              <a:rPr lang="en-US" altLang="ko-KR" sz="2000" dirty="0" err="1" smtClean="0"/>
              <a:t>ResNet</a:t>
            </a:r>
            <a:r>
              <a:rPr lang="en-US" altLang="ko-KR" sz="2000" dirty="0" smtClean="0"/>
              <a:t> backbone + 6 layer Transformer encoder </a:t>
            </a:r>
          </a:p>
          <a:p>
            <a:r>
              <a:rPr lang="en-US" altLang="ko-KR" sz="2000" dirty="0"/>
              <a:t>	</a:t>
            </a:r>
            <a:r>
              <a:rPr lang="en-US" altLang="ko-KR" sz="2000" dirty="0" smtClean="0"/>
              <a:t>  (</a:t>
            </a:r>
            <a:r>
              <a:rPr lang="en-US" altLang="ko-KR" sz="2000" dirty="0" err="1" smtClean="0"/>
              <a:t>hiddn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- 256, number of head - 8, FFN </a:t>
            </a:r>
            <a:r>
              <a:rPr lang="en-US" altLang="ko-KR" sz="2000" dirty="0" err="1" smtClean="0"/>
              <a:t>hiddn</a:t>
            </a:r>
            <a:r>
              <a:rPr lang="en-US" altLang="ko-KR" sz="2000" dirty="0" smtClean="0"/>
              <a:t> - 1024) 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Decoder : </a:t>
            </a:r>
            <a:r>
              <a:rPr lang="en-US" altLang="ko-KR" sz="2000" dirty="0"/>
              <a:t>6 layer Transformer </a:t>
            </a:r>
            <a:r>
              <a:rPr lang="en-US" altLang="ko-KR" sz="2000" dirty="0" smtClean="0"/>
              <a:t>Decoder 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1650" y="3729930"/>
            <a:ext cx="10885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Objective</a:t>
            </a:r>
          </a:p>
          <a:p>
            <a:r>
              <a:rPr lang="en-US" altLang="ko-KR" sz="2000" dirty="0" smtClean="0"/>
              <a:t>Maximum likelihood loss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" y="4524375"/>
            <a:ext cx="5531644" cy="1213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47397" y="4647957"/>
                <a:ext cx="3686176" cy="1226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 smtClean="0"/>
                  <a:t>본 논문에서는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ko-KR" altLang="en-US" b="1" dirty="0" smtClean="0"/>
                  <a:t>는 </a:t>
                </a:r>
                <a:r>
                  <a:rPr lang="en-US" altLang="ko-KR" b="1" dirty="0" smtClean="0"/>
                  <a:t>1</a:t>
                </a:r>
                <a:r>
                  <a:rPr lang="ko-KR" altLang="en-US" b="1" dirty="0" smtClean="0"/>
                  <a:t>로 사용</a:t>
                </a:r>
                <a:endParaRPr lang="en-US" altLang="ko-KR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 smtClean="0"/>
                  <a:t>다른 </a:t>
                </a:r>
                <a:r>
                  <a:rPr lang="en-US" altLang="ko-KR" b="1" dirty="0" smtClean="0"/>
                  <a:t>task</a:t>
                </a:r>
                <a:r>
                  <a:rPr lang="ko-KR" altLang="en-US" b="1" dirty="0" smtClean="0"/>
                  <a:t>에서 적용가능하도록 설정한 것으로 보임</a:t>
                </a:r>
                <a:endParaRPr lang="ko-KR" altLang="en-US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397" y="4647957"/>
                <a:ext cx="3686176" cy="1226618"/>
              </a:xfrm>
              <a:prstGeom prst="rect">
                <a:avLst/>
              </a:prstGeom>
              <a:blipFill>
                <a:blip r:embed="rId3"/>
                <a:stretch>
                  <a:fillRect l="-992" t="-2970" b="-64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02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633</Words>
  <Application>Microsoft Office PowerPoint</Application>
  <PresentationFormat>와이드스크린</PresentationFormat>
  <Paragraphs>109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Cambria Math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김진환</cp:lastModifiedBy>
  <cp:revision>144</cp:revision>
  <dcterms:created xsi:type="dcterms:W3CDTF">2021-03-09T02:23:08Z</dcterms:created>
  <dcterms:modified xsi:type="dcterms:W3CDTF">2021-12-27T09:46:20Z</dcterms:modified>
</cp:coreProperties>
</file>